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63" r:id="rId6"/>
    <p:sldId id="264" r:id="rId7"/>
    <p:sldId id="258" r:id="rId8"/>
    <p:sldId id="259" r:id="rId9"/>
    <p:sldId id="265" r:id="rId10"/>
  </p:sldIdLst>
  <p:sldSz cx="73152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6"/>
    <p:restoredTop sz="93214"/>
  </p:normalViewPr>
  <p:slideViewPr>
    <p:cSldViewPr snapToGrid="0" snapToObjects="1">
      <p:cViewPr>
        <p:scale>
          <a:sx n="53" d="100"/>
          <a:sy n="53" d="100"/>
        </p:scale>
        <p:origin x="2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64DA2-D5D4-8645-867B-B668F61883EA}" type="datetimeFigureOut">
              <a:rPr lang="en-US" smtClean="0"/>
              <a:t>5/25/16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1143000"/>
            <a:ext cx="2244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4D822-7455-724D-9676-CCEB8D4C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0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4D822-7455-724D-9676-CCEB8D4CCE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4D822-7455-724D-9676-CCEB8D4CCE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= -10,</a:t>
            </a:r>
            <a:r>
              <a:rPr lang="en-US" baseline="0" dirty="0" smtClean="0"/>
              <a:t> -5, -2, 0, 2, 4,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4D822-7455-724D-9676-CCEB8D4CCE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3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= -10,</a:t>
            </a:r>
            <a:r>
              <a:rPr lang="en-US" baseline="0" dirty="0" smtClean="0"/>
              <a:t> -5, -2, 0, 2, 5,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4D822-7455-724D-9676-CCEB8D4CCE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1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= -10,</a:t>
            </a:r>
            <a:r>
              <a:rPr lang="en-US" baseline="0" dirty="0" smtClean="0"/>
              <a:t> -5, -2, 0, 2, 5,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4D822-7455-724D-9676-CCEB8D4CCE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4D822-7455-724D-9676-CCEB8D4CCE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3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8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8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7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1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4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9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7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F965D-BA41-8D47-AC48-B68B7BC720B9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6934-5937-3247-8E4D-3E9CBAA4A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8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tiff"/><Relationship Id="rId12" Type="http://schemas.openxmlformats.org/officeDocument/2006/relationships/image" Target="../media/image21.tiff"/><Relationship Id="rId13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0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tiff"/><Relationship Id="rId12" Type="http://schemas.openxmlformats.org/officeDocument/2006/relationships/image" Target="../media/image32.tiff"/><Relationship Id="rId13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7" Type="http://schemas.openxmlformats.org/officeDocument/2006/relationships/image" Target="../media/image27.tiff"/><Relationship Id="rId8" Type="http://schemas.openxmlformats.org/officeDocument/2006/relationships/image" Target="../media/image28.tiff"/><Relationship Id="rId9" Type="http://schemas.openxmlformats.org/officeDocument/2006/relationships/image" Target="../media/image29.tiff"/><Relationship Id="rId10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tiff"/><Relationship Id="rId12" Type="http://schemas.openxmlformats.org/officeDocument/2006/relationships/image" Target="../media/image43.tiff"/><Relationship Id="rId13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8" Type="http://schemas.openxmlformats.org/officeDocument/2006/relationships/image" Target="../media/image39.tiff"/><Relationship Id="rId9" Type="http://schemas.openxmlformats.org/officeDocument/2006/relationships/image" Target="../media/image40.tiff"/><Relationship Id="rId10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tiff"/><Relationship Id="rId12" Type="http://schemas.openxmlformats.org/officeDocument/2006/relationships/image" Target="../media/image52.tiff"/><Relationship Id="rId13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47.tiff"/><Relationship Id="rId8" Type="http://schemas.openxmlformats.org/officeDocument/2006/relationships/image" Target="../media/image48.tiff"/><Relationship Id="rId9" Type="http://schemas.openxmlformats.org/officeDocument/2006/relationships/image" Target="../media/image49.tiff"/><Relationship Id="rId10" Type="http://schemas.openxmlformats.org/officeDocument/2006/relationships/image" Target="../media/image5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emf"/><Relationship Id="rId1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9" Type="http://schemas.openxmlformats.org/officeDocument/2006/relationships/image" Target="../media/image62.emf"/><Relationship Id="rId10" Type="http://schemas.openxmlformats.org/officeDocument/2006/relationships/image" Target="../media/image63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emf"/><Relationship Id="rId12" Type="http://schemas.openxmlformats.org/officeDocument/2006/relationships/image" Target="../media/image75.emf"/><Relationship Id="rId13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72.emf"/><Relationship Id="rId10" Type="http://schemas.openxmlformats.org/officeDocument/2006/relationships/image" Target="../media/image7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214814"/>
            <a:ext cx="2190750" cy="84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1047750"/>
            <a:ext cx="2204452" cy="846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1904999"/>
            <a:ext cx="2204452" cy="846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2786559"/>
            <a:ext cx="2190750" cy="841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4525728"/>
            <a:ext cx="2190750" cy="841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899" y="5372454"/>
            <a:ext cx="2204453" cy="8464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4111" y="3649294"/>
            <a:ext cx="2190752" cy="84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4899" y="6227347"/>
            <a:ext cx="2204454" cy="846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2705" y="7098384"/>
            <a:ext cx="2212945" cy="849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2771" y="7979210"/>
            <a:ext cx="2216581" cy="8665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4899" y="8878818"/>
            <a:ext cx="2190750" cy="841200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2713"/>
              </p:ext>
            </p:extLst>
          </p:nvPr>
        </p:nvGraphicFramePr>
        <p:xfrm>
          <a:off x="2731599" y="144472"/>
          <a:ext cx="2009528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41882"/>
              </p:ext>
            </p:extLst>
          </p:nvPr>
        </p:nvGraphicFramePr>
        <p:xfrm>
          <a:off x="2731599" y="974884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2.40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is-I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2.00</a:t>
                      </a:r>
                      <a:endParaRPr lang="is-I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-3.42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764255"/>
              </p:ext>
            </p:extLst>
          </p:nvPr>
        </p:nvGraphicFramePr>
        <p:xfrm>
          <a:off x="2731873" y="1836045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05430"/>
              </p:ext>
            </p:extLst>
          </p:nvPr>
        </p:nvGraphicFramePr>
        <p:xfrm>
          <a:off x="2731599" y="27193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195795"/>
              </p:ext>
            </p:extLst>
          </p:nvPr>
        </p:nvGraphicFramePr>
        <p:xfrm>
          <a:off x="2731599" y="445918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26090"/>
              </p:ext>
            </p:extLst>
          </p:nvPr>
        </p:nvGraphicFramePr>
        <p:xfrm>
          <a:off x="2740564" y="5301057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06334"/>
              </p:ext>
            </p:extLst>
          </p:nvPr>
        </p:nvGraphicFramePr>
        <p:xfrm>
          <a:off x="2759776" y="3561638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412095"/>
              </p:ext>
            </p:extLst>
          </p:nvPr>
        </p:nvGraphicFramePr>
        <p:xfrm>
          <a:off x="2731599" y="6155630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.00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7915"/>
              </p:ext>
            </p:extLst>
          </p:nvPr>
        </p:nvGraphicFramePr>
        <p:xfrm>
          <a:off x="2731599" y="7015669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.00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9718"/>
              </p:ext>
            </p:extLst>
          </p:nvPr>
        </p:nvGraphicFramePr>
        <p:xfrm>
          <a:off x="2740564" y="7902646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46279"/>
              </p:ext>
            </p:extLst>
          </p:nvPr>
        </p:nvGraphicFramePr>
        <p:xfrm>
          <a:off x="2740564" y="88077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46473"/>
              </p:ext>
            </p:extLst>
          </p:nvPr>
        </p:nvGraphicFramePr>
        <p:xfrm>
          <a:off x="2363299" y="14364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529052"/>
              </p:ext>
            </p:extLst>
          </p:nvPr>
        </p:nvGraphicFramePr>
        <p:xfrm>
          <a:off x="2393522" y="99417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25303"/>
              </p:ext>
            </p:extLst>
          </p:nvPr>
        </p:nvGraphicFramePr>
        <p:xfrm>
          <a:off x="2393522" y="1851651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7224"/>
              </p:ext>
            </p:extLst>
          </p:nvPr>
        </p:nvGraphicFramePr>
        <p:xfrm>
          <a:off x="2406526" y="2728975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85176"/>
              </p:ext>
            </p:extLst>
          </p:nvPr>
        </p:nvGraphicFramePr>
        <p:xfrm>
          <a:off x="2407134" y="4464353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877103"/>
              </p:ext>
            </p:extLst>
          </p:nvPr>
        </p:nvGraphicFramePr>
        <p:xfrm>
          <a:off x="2406526" y="5313679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9448"/>
              </p:ext>
            </p:extLst>
          </p:nvPr>
        </p:nvGraphicFramePr>
        <p:xfrm>
          <a:off x="2425738" y="3578076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60079"/>
              </p:ext>
            </p:extLst>
          </p:nvPr>
        </p:nvGraphicFramePr>
        <p:xfrm>
          <a:off x="2406830" y="6170861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678753"/>
              </p:ext>
            </p:extLst>
          </p:nvPr>
        </p:nvGraphicFramePr>
        <p:xfrm>
          <a:off x="2406526" y="704260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863760"/>
              </p:ext>
            </p:extLst>
          </p:nvPr>
        </p:nvGraphicFramePr>
        <p:xfrm>
          <a:off x="2413642" y="7912299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641423"/>
              </p:ext>
            </p:extLst>
          </p:nvPr>
        </p:nvGraphicFramePr>
        <p:xfrm>
          <a:off x="2413642" y="881941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cxnSp>
        <p:nvCxnSpPr>
          <p:cNvPr id="45" name="Straight Connector 44"/>
          <p:cNvCxnSpPr/>
          <p:nvPr/>
        </p:nvCxnSpPr>
        <p:spPr>
          <a:xfrm>
            <a:off x="2493817" y="214814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514417" y="1060936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514417" y="1923115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14417" y="2789310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493817" y="4534552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505706" y="5393537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516490" y="3653062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493813" y="6239845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490348" y="7130006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473211" y="7988992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69746" y="8899932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16200000">
            <a:off x="1901141" y="430806"/>
            <a:ext cx="69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6200000">
            <a:off x="1908069" y="128358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Small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1871008" y="2073557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1666959" y="2827273"/>
            <a:ext cx="90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</a:p>
          <a:p>
            <a:r>
              <a:rPr lang="en-US" dirty="0" smtClean="0"/>
              <a:t>Screens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1886870" y="4737491"/>
            <a:ext cx="71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Mega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1767736" y="5444978"/>
            <a:ext cx="770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Mega</a:t>
            </a:r>
          </a:p>
          <a:p>
            <a:r>
              <a:rPr lang="en-US" dirty="0" smtClean="0"/>
              <a:t> no CT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1735015" y="367750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</a:p>
          <a:p>
            <a:r>
              <a:rPr lang="en-US" dirty="0" smtClean="0"/>
              <a:t>0.3 pol</a:t>
            </a:r>
          </a:p>
        </p:txBody>
      </p:sp>
      <p:sp>
        <p:nvSpPr>
          <p:cNvPr id="64" name="TextBox 63"/>
          <p:cNvSpPr txBox="1"/>
          <p:nvPr/>
        </p:nvSpPr>
        <p:spPr>
          <a:xfrm rot="16200000">
            <a:off x="1960472" y="6374927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</a:t>
            </a:r>
            <a:endParaRPr lang="en-US" dirty="0" smtClean="0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1794186" y="7139928"/>
            <a:ext cx="71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 </a:t>
            </a:r>
          </a:p>
          <a:p>
            <a:r>
              <a:rPr lang="en-US" dirty="0" smtClean="0"/>
              <a:t>no CT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1735016" y="797146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</a:t>
            </a:r>
          </a:p>
          <a:p>
            <a:r>
              <a:rPr lang="en-US" dirty="0" smtClean="0"/>
              <a:t>0.3 pol</a:t>
            </a:r>
          </a:p>
        </p:txBody>
      </p:sp>
      <p:sp>
        <p:nvSpPr>
          <p:cNvPr id="67" name="TextBox 66"/>
          <p:cNvSpPr txBox="1"/>
          <p:nvPr/>
        </p:nvSpPr>
        <p:spPr>
          <a:xfrm rot="16200000">
            <a:off x="1595148" y="8754943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</a:t>
            </a:r>
          </a:p>
          <a:p>
            <a:r>
              <a:rPr lang="en-US" dirty="0" smtClean="0"/>
              <a:t>0.3 pol</a:t>
            </a:r>
          </a:p>
          <a:p>
            <a:r>
              <a:rPr lang="en-US" dirty="0" smtClean="0"/>
              <a:t>No CT</a:t>
            </a:r>
          </a:p>
        </p:txBody>
      </p:sp>
      <p:sp>
        <p:nvSpPr>
          <p:cNvPr id="2" name="TextBox 1"/>
          <p:cNvSpPr txBox="1"/>
          <p:nvPr/>
        </p:nvSpPr>
        <p:spPr>
          <a:xfrm rot="18975514">
            <a:off x="2349548" y="2096366"/>
            <a:ext cx="7072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33846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8397"/>
              </p:ext>
            </p:extLst>
          </p:nvPr>
        </p:nvGraphicFramePr>
        <p:xfrm>
          <a:off x="2731599" y="144472"/>
          <a:ext cx="2009528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26331"/>
              </p:ext>
            </p:extLst>
          </p:nvPr>
        </p:nvGraphicFramePr>
        <p:xfrm>
          <a:off x="2731599" y="974884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2.40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is-I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2.00</a:t>
                      </a:r>
                      <a:endParaRPr lang="is-I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-3.42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3648"/>
              </p:ext>
            </p:extLst>
          </p:nvPr>
        </p:nvGraphicFramePr>
        <p:xfrm>
          <a:off x="2731873" y="1836045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608663"/>
              </p:ext>
            </p:extLst>
          </p:nvPr>
        </p:nvGraphicFramePr>
        <p:xfrm>
          <a:off x="2731599" y="27193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90052"/>
              </p:ext>
            </p:extLst>
          </p:nvPr>
        </p:nvGraphicFramePr>
        <p:xfrm>
          <a:off x="2731599" y="4385889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72134"/>
              </p:ext>
            </p:extLst>
          </p:nvPr>
        </p:nvGraphicFramePr>
        <p:xfrm>
          <a:off x="2740564" y="5227764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68258"/>
              </p:ext>
            </p:extLst>
          </p:nvPr>
        </p:nvGraphicFramePr>
        <p:xfrm>
          <a:off x="2760944" y="3534408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54402"/>
              </p:ext>
            </p:extLst>
          </p:nvPr>
        </p:nvGraphicFramePr>
        <p:xfrm>
          <a:off x="2731599" y="6155630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.00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7211"/>
              </p:ext>
            </p:extLst>
          </p:nvPr>
        </p:nvGraphicFramePr>
        <p:xfrm>
          <a:off x="2731599" y="7015669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.00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407585"/>
              </p:ext>
            </p:extLst>
          </p:nvPr>
        </p:nvGraphicFramePr>
        <p:xfrm>
          <a:off x="2740564" y="7902646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7946"/>
              </p:ext>
            </p:extLst>
          </p:nvPr>
        </p:nvGraphicFramePr>
        <p:xfrm>
          <a:off x="2740564" y="88077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654820"/>
              </p:ext>
            </p:extLst>
          </p:nvPr>
        </p:nvGraphicFramePr>
        <p:xfrm>
          <a:off x="2363299" y="14364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5722"/>
              </p:ext>
            </p:extLst>
          </p:nvPr>
        </p:nvGraphicFramePr>
        <p:xfrm>
          <a:off x="2393522" y="99417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50175"/>
              </p:ext>
            </p:extLst>
          </p:nvPr>
        </p:nvGraphicFramePr>
        <p:xfrm>
          <a:off x="2393522" y="1851651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49282"/>
              </p:ext>
            </p:extLst>
          </p:nvPr>
        </p:nvGraphicFramePr>
        <p:xfrm>
          <a:off x="2406526" y="2728975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4613"/>
              </p:ext>
            </p:extLst>
          </p:nvPr>
        </p:nvGraphicFramePr>
        <p:xfrm>
          <a:off x="2407134" y="442916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80873"/>
              </p:ext>
            </p:extLst>
          </p:nvPr>
        </p:nvGraphicFramePr>
        <p:xfrm>
          <a:off x="2406526" y="5240386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8081"/>
              </p:ext>
            </p:extLst>
          </p:nvPr>
        </p:nvGraphicFramePr>
        <p:xfrm>
          <a:off x="2426906" y="3550846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032200"/>
              </p:ext>
            </p:extLst>
          </p:nvPr>
        </p:nvGraphicFramePr>
        <p:xfrm>
          <a:off x="2406830" y="6170861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585669"/>
              </p:ext>
            </p:extLst>
          </p:nvPr>
        </p:nvGraphicFramePr>
        <p:xfrm>
          <a:off x="2406526" y="704260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70611"/>
              </p:ext>
            </p:extLst>
          </p:nvPr>
        </p:nvGraphicFramePr>
        <p:xfrm>
          <a:off x="2413642" y="7912299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303960"/>
              </p:ext>
            </p:extLst>
          </p:nvPr>
        </p:nvGraphicFramePr>
        <p:xfrm>
          <a:off x="2413642" y="881941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Induc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cxnSp>
        <p:nvCxnSpPr>
          <p:cNvPr id="92" name="Straight Connector 91"/>
          <p:cNvCxnSpPr/>
          <p:nvPr/>
        </p:nvCxnSpPr>
        <p:spPr>
          <a:xfrm>
            <a:off x="2493817" y="214814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514417" y="1060936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514417" y="1923115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514417" y="2789310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493817" y="4461259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505706" y="5320244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517658" y="3625832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493813" y="6239845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490348" y="7130006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473211" y="7988992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469746" y="8899932"/>
            <a:ext cx="0" cy="76007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 rot="16200000">
            <a:off x="1901141" y="430806"/>
            <a:ext cx="69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 rot="16200000">
            <a:off x="1908069" y="128358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Small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 rot="16200000">
            <a:off x="1871008" y="2073557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 rot="16200000">
            <a:off x="1666959" y="2827273"/>
            <a:ext cx="90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</a:p>
          <a:p>
            <a:r>
              <a:rPr lang="en-US" dirty="0" smtClean="0"/>
              <a:t>Screens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1886870" y="4664198"/>
            <a:ext cx="71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Mega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1767736" y="5371685"/>
            <a:ext cx="770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Mega</a:t>
            </a:r>
          </a:p>
          <a:p>
            <a:r>
              <a:rPr lang="en-US" dirty="0" smtClean="0"/>
              <a:t> no CT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16200000">
            <a:off x="1736183" y="365027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</a:p>
          <a:p>
            <a:r>
              <a:rPr lang="en-US" dirty="0" smtClean="0"/>
              <a:t>0.3 pol</a:t>
            </a:r>
          </a:p>
        </p:txBody>
      </p:sp>
      <p:sp>
        <p:nvSpPr>
          <p:cNvPr id="110" name="TextBox 109"/>
          <p:cNvSpPr txBox="1"/>
          <p:nvPr/>
        </p:nvSpPr>
        <p:spPr>
          <a:xfrm rot="16200000">
            <a:off x="1960472" y="6374927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</a:t>
            </a:r>
            <a:endParaRPr lang="en-US" dirty="0" smtClean="0"/>
          </a:p>
        </p:txBody>
      </p:sp>
      <p:sp>
        <p:nvSpPr>
          <p:cNvPr id="111" name="TextBox 110"/>
          <p:cNvSpPr txBox="1"/>
          <p:nvPr/>
        </p:nvSpPr>
        <p:spPr>
          <a:xfrm rot="16200000">
            <a:off x="1794186" y="7139928"/>
            <a:ext cx="71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 </a:t>
            </a:r>
          </a:p>
          <a:p>
            <a:r>
              <a:rPr lang="en-US" dirty="0" smtClean="0"/>
              <a:t>no CT</a:t>
            </a:r>
          </a:p>
        </p:txBody>
      </p:sp>
      <p:sp>
        <p:nvSpPr>
          <p:cNvPr id="112" name="TextBox 111"/>
          <p:cNvSpPr txBox="1"/>
          <p:nvPr/>
        </p:nvSpPr>
        <p:spPr>
          <a:xfrm rot="16200000">
            <a:off x="1735016" y="797146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</a:t>
            </a:r>
          </a:p>
          <a:p>
            <a:r>
              <a:rPr lang="en-US" dirty="0" smtClean="0"/>
              <a:t>0.3 pol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1595148" y="8754943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</a:t>
            </a:r>
          </a:p>
          <a:p>
            <a:r>
              <a:rPr lang="en-US" dirty="0" smtClean="0"/>
              <a:t>0.3 pol</a:t>
            </a:r>
          </a:p>
          <a:p>
            <a:r>
              <a:rPr lang="en-US" dirty="0" smtClean="0"/>
              <a:t>No CT</a:t>
            </a: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2" y="200960"/>
            <a:ext cx="2313708" cy="84612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92" y="1029889"/>
            <a:ext cx="2313708" cy="85951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096" y="1849756"/>
            <a:ext cx="2300704" cy="93955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822" y="2768731"/>
            <a:ext cx="2300978" cy="86300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559" y="4474531"/>
            <a:ext cx="2292241" cy="834989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84" y="5309520"/>
            <a:ext cx="2279016" cy="819023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0939" y="3591114"/>
            <a:ext cx="2292241" cy="846237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039" y="6197528"/>
            <a:ext cx="2270761" cy="84508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3785" y="7047478"/>
            <a:ext cx="2279015" cy="878073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0939" y="7971002"/>
            <a:ext cx="2271861" cy="848408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0939" y="8839400"/>
            <a:ext cx="2271861" cy="9009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 rot="18975514">
            <a:off x="2349548" y="2096366"/>
            <a:ext cx="7072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882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49052"/>
              </p:ext>
            </p:extLst>
          </p:nvPr>
        </p:nvGraphicFramePr>
        <p:xfrm>
          <a:off x="2731599" y="144472"/>
          <a:ext cx="2009528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138116"/>
              </p:ext>
            </p:extLst>
          </p:nvPr>
        </p:nvGraphicFramePr>
        <p:xfrm>
          <a:off x="2731599" y="974884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2.40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is-I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2.00</a:t>
                      </a:r>
                      <a:endParaRPr lang="is-I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-3.42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226817"/>
              </p:ext>
            </p:extLst>
          </p:nvPr>
        </p:nvGraphicFramePr>
        <p:xfrm>
          <a:off x="2731873" y="1844837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22689"/>
              </p:ext>
            </p:extLst>
          </p:nvPr>
        </p:nvGraphicFramePr>
        <p:xfrm>
          <a:off x="2731599" y="27193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746873"/>
              </p:ext>
            </p:extLst>
          </p:nvPr>
        </p:nvGraphicFramePr>
        <p:xfrm>
          <a:off x="2731599" y="4433007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69898"/>
              </p:ext>
            </p:extLst>
          </p:nvPr>
        </p:nvGraphicFramePr>
        <p:xfrm>
          <a:off x="2740564" y="527488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53436"/>
              </p:ext>
            </p:extLst>
          </p:nvPr>
        </p:nvGraphicFramePr>
        <p:xfrm>
          <a:off x="2732488" y="3565599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323773"/>
              </p:ext>
            </p:extLst>
          </p:nvPr>
        </p:nvGraphicFramePr>
        <p:xfrm>
          <a:off x="2731599" y="6155630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.00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750544"/>
              </p:ext>
            </p:extLst>
          </p:nvPr>
        </p:nvGraphicFramePr>
        <p:xfrm>
          <a:off x="2731599" y="7015669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.00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782847"/>
              </p:ext>
            </p:extLst>
          </p:nvPr>
        </p:nvGraphicFramePr>
        <p:xfrm>
          <a:off x="2740564" y="7902646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970"/>
              </p:ext>
            </p:extLst>
          </p:nvPr>
        </p:nvGraphicFramePr>
        <p:xfrm>
          <a:off x="2740564" y="88077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25863"/>
              </p:ext>
            </p:extLst>
          </p:nvPr>
        </p:nvGraphicFramePr>
        <p:xfrm>
          <a:off x="2363299" y="14364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080683"/>
              </p:ext>
            </p:extLst>
          </p:nvPr>
        </p:nvGraphicFramePr>
        <p:xfrm>
          <a:off x="2393522" y="99417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55500"/>
              </p:ext>
            </p:extLst>
          </p:nvPr>
        </p:nvGraphicFramePr>
        <p:xfrm>
          <a:off x="2393522" y="1860443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070205"/>
              </p:ext>
            </p:extLst>
          </p:nvPr>
        </p:nvGraphicFramePr>
        <p:xfrm>
          <a:off x="2406526" y="2728975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895191"/>
              </p:ext>
            </p:extLst>
          </p:nvPr>
        </p:nvGraphicFramePr>
        <p:xfrm>
          <a:off x="2440509" y="443758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84200"/>
              </p:ext>
            </p:extLst>
          </p:nvPr>
        </p:nvGraphicFramePr>
        <p:xfrm>
          <a:off x="2406526" y="5287504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3427"/>
              </p:ext>
            </p:extLst>
          </p:nvPr>
        </p:nvGraphicFramePr>
        <p:xfrm>
          <a:off x="2398450" y="358203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8257"/>
              </p:ext>
            </p:extLst>
          </p:nvPr>
        </p:nvGraphicFramePr>
        <p:xfrm>
          <a:off x="2406830" y="6170861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41585"/>
              </p:ext>
            </p:extLst>
          </p:nvPr>
        </p:nvGraphicFramePr>
        <p:xfrm>
          <a:off x="2406526" y="704260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56619"/>
              </p:ext>
            </p:extLst>
          </p:nvPr>
        </p:nvGraphicFramePr>
        <p:xfrm>
          <a:off x="2413642" y="7912299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866005"/>
              </p:ext>
            </p:extLst>
          </p:nvPr>
        </p:nvGraphicFramePr>
        <p:xfrm>
          <a:off x="2413642" y="881941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996033" y="1864924"/>
            <a:ext cx="17171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Aryl multipoles: 6-31G*</a:t>
            </a:r>
          </a:p>
          <a:p>
            <a:pPr algn="r"/>
            <a:r>
              <a:rPr lang="en-US" sz="1000" dirty="0" smtClean="0"/>
              <a:t>Non-aryl multipoles: 6-31+G*</a:t>
            </a:r>
          </a:p>
          <a:p>
            <a:pPr algn="r"/>
            <a:r>
              <a:rPr lang="en-US" sz="1000" dirty="0" smtClean="0"/>
              <a:t>Rest: 6-31+G*</a:t>
            </a:r>
            <a:endParaRPr lang="en-US" sz="10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533" y="187459"/>
            <a:ext cx="2430077" cy="8164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532" y="1027095"/>
            <a:ext cx="2430077" cy="82455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532" y="1869235"/>
            <a:ext cx="2430077" cy="86767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866" y="2739313"/>
            <a:ext cx="2431743" cy="85589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865" y="4487405"/>
            <a:ext cx="2431743" cy="83354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864" y="5335100"/>
            <a:ext cx="2431743" cy="82591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099" y="3608687"/>
            <a:ext cx="2433508" cy="81803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3919" y="6182989"/>
            <a:ext cx="2432764" cy="85961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4057" y="7055295"/>
            <a:ext cx="2431743" cy="83478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465" y="7919555"/>
            <a:ext cx="2437335" cy="88411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3919" y="8839822"/>
            <a:ext cx="2424688" cy="847469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1135924" y="124761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135924" y="1009511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135924" y="1863748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35924" y="2736906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137023" y="3595553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135924" y="4451733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35924" y="5320947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35924" y="6182989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35924" y="7055295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135924" y="7896741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135924" y="8813715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01925" y="2735120"/>
            <a:ext cx="171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Aryl multipoles: 6-31G*</a:t>
            </a:r>
          </a:p>
          <a:p>
            <a:pPr algn="r"/>
            <a:r>
              <a:rPr lang="en-US" sz="1000" dirty="0" smtClean="0"/>
              <a:t>Non-aryl multipoles: 6-31+G*</a:t>
            </a:r>
          </a:p>
          <a:p>
            <a:pPr algn="r"/>
            <a:r>
              <a:rPr lang="en-US" sz="1000" dirty="0" smtClean="0"/>
              <a:t>Rest: 6-31+G*</a:t>
            </a:r>
          </a:p>
          <a:p>
            <a:pPr algn="r"/>
            <a:r>
              <a:rPr lang="en-US" sz="1000" dirty="0" smtClean="0"/>
              <a:t>Screen 2</a:t>
            </a:r>
            <a:endParaRPr lang="en-US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990026" y="3590007"/>
            <a:ext cx="171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Aryl multipoles: 6-31G*</a:t>
            </a:r>
          </a:p>
          <a:p>
            <a:pPr algn="r"/>
            <a:r>
              <a:rPr lang="en-US" sz="1000" dirty="0" smtClean="0"/>
              <a:t>Non-aryl multipoles: 6-31+G*</a:t>
            </a:r>
          </a:p>
          <a:p>
            <a:pPr algn="r"/>
            <a:r>
              <a:rPr lang="en-US" sz="1000" dirty="0" smtClean="0"/>
              <a:t>Rest: 6-31+G*</a:t>
            </a:r>
          </a:p>
          <a:p>
            <a:pPr algn="r"/>
            <a:r>
              <a:rPr lang="en-US" sz="1000" dirty="0" smtClean="0"/>
              <a:t>Charged monomers: 0.3 Pol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1666557" y="4454780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6-311+G*(3d,2f)</a:t>
            </a:r>
            <a:endParaRPr 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1650966" y="5357026"/>
            <a:ext cx="1040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6-311+G*(3d,2f)</a:t>
            </a:r>
          </a:p>
          <a:p>
            <a:pPr algn="r"/>
            <a:r>
              <a:rPr lang="en-US" sz="1000" dirty="0" smtClean="0"/>
              <a:t>No CT*</a:t>
            </a:r>
            <a:endParaRPr lang="en-US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940580" y="6220176"/>
            <a:ext cx="17171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Aryl multipoles: 6-31G*</a:t>
            </a:r>
          </a:p>
          <a:p>
            <a:pPr algn="r"/>
            <a:r>
              <a:rPr lang="en-US" sz="1000" dirty="0" smtClean="0"/>
              <a:t>Non-aryl multipoles: 6-31+G*</a:t>
            </a:r>
          </a:p>
          <a:p>
            <a:pPr algn="r"/>
            <a:r>
              <a:rPr lang="en-US" sz="1000" dirty="0" smtClean="0"/>
              <a:t>Rest: 6-311+G*(3d,2f)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35574" y="7084764"/>
            <a:ext cx="171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Aryl multipoles: 6-31G*</a:t>
            </a:r>
          </a:p>
          <a:p>
            <a:pPr algn="r"/>
            <a:r>
              <a:rPr lang="en-US" sz="1000" dirty="0" smtClean="0"/>
              <a:t>Non-aryl multipoles: 6-31+G*</a:t>
            </a:r>
          </a:p>
          <a:p>
            <a:pPr algn="r"/>
            <a:r>
              <a:rPr lang="en-US" sz="1000" dirty="0" smtClean="0"/>
              <a:t>Rest: 6-311+G*(3d,2f)</a:t>
            </a:r>
          </a:p>
          <a:p>
            <a:pPr algn="r"/>
            <a:r>
              <a:rPr lang="en-US" sz="1000" dirty="0" smtClean="0"/>
              <a:t>No CT*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42005" y="7933982"/>
            <a:ext cx="17172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Aryl multipoles: 6-31G*</a:t>
            </a:r>
          </a:p>
          <a:p>
            <a:pPr algn="r"/>
            <a:r>
              <a:rPr lang="en-US" sz="1000" dirty="0" smtClean="0"/>
              <a:t>Non-aryl multipoles: 6-31+G*</a:t>
            </a:r>
          </a:p>
          <a:p>
            <a:pPr algn="r"/>
            <a:r>
              <a:rPr lang="en-US" sz="1000" dirty="0" smtClean="0"/>
              <a:t>Rest: 6-311+G*(3d,2f)</a:t>
            </a:r>
          </a:p>
          <a:p>
            <a:pPr algn="r"/>
            <a:r>
              <a:rPr lang="en-US" sz="1000" dirty="0" smtClean="0"/>
              <a:t>Charged Monomers: 0.3 pol</a:t>
            </a:r>
          </a:p>
          <a:p>
            <a:pPr algn="r"/>
            <a:endParaRPr lang="en-US" sz="1000" dirty="0" smtClean="0"/>
          </a:p>
        </p:txBody>
      </p:sp>
      <p:sp>
        <p:nvSpPr>
          <p:cNvPr id="97" name="TextBox 96"/>
          <p:cNvSpPr txBox="1"/>
          <p:nvPr/>
        </p:nvSpPr>
        <p:spPr>
          <a:xfrm>
            <a:off x="927512" y="8809022"/>
            <a:ext cx="1717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Aryl multipoles: 6-31G*</a:t>
            </a:r>
          </a:p>
          <a:p>
            <a:pPr algn="r"/>
            <a:r>
              <a:rPr lang="en-US" sz="1000" dirty="0" smtClean="0"/>
              <a:t>Non-aryl multipoles: 6-31+G*</a:t>
            </a:r>
          </a:p>
          <a:p>
            <a:pPr algn="r"/>
            <a:r>
              <a:rPr lang="en-US" sz="1000" dirty="0" smtClean="0"/>
              <a:t>Rest: 6-311+G*(3d,2f)</a:t>
            </a:r>
          </a:p>
          <a:p>
            <a:pPr algn="r"/>
            <a:r>
              <a:rPr lang="en-US" sz="1000" dirty="0" smtClean="0"/>
              <a:t>Charged Monomers: 0.3 pol</a:t>
            </a:r>
          </a:p>
          <a:p>
            <a:pPr algn="r"/>
            <a:r>
              <a:rPr lang="en-US" sz="1000" dirty="0" smtClean="0"/>
              <a:t>No CT*</a:t>
            </a:r>
          </a:p>
          <a:p>
            <a:pPr algn="r"/>
            <a:endParaRPr lang="en-US" sz="1000" dirty="0" smtClean="0"/>
          </a:p>
        </p:txBody>
      </p:sp>
      <p:sp>
        <p:nvSpPr>
          <p:cNvPr id="98" name="TextBox 97"/>
          <p:cNvSpPr txBox="1"/>
          <p:nvPr/>
        </p:nvSpPr>
        <p:spPr>
          <a:xfrm>
            <a:off x="2143958" y="1050741"/>
            <a:ext cx="564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6-31G*</a:t>
            </a:r>
            <a:endParaRPr lang="en-US" sz="1000" dirty="0"/>
          </a:p>
        </p:txBody>
      </p:sp>
      <p:sp>
        <p:nvSpPr>
          <p:cNvPr id="99" name="TextBox 98"/>
          <p:cNvSpPr txBox="1"/>
          <p:nvPr/>
        </p:nvSpPr>
        <p:spPr>
          <a:xfrm>
            <a:off x="2029999" y="149301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6-31+G*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 rot="18975514">
            <a:off x="2349548" y="2096366"/>
            <a:ext cx="7072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7485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696825"/>
              </p:ext>
            </p:extLst>
          </p:nvPr>
        </p:nvGraphicFramePr>
        <p:xfrm>
          <a:off x="2731599" y="144472"/>
          <a:ext cx="2009528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82814"/>
              </p:ext>
            </p:extLst>
          </p:nvPr>
        </p:nvGraphicFramePr>
        <p:xfrm>
          <a:off x="2731599" y="974884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2.40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4.60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is-I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2.00</a:t>
                      </a:r>
                      <a:endParaRPr lang="is-I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-3.42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31873" y="1844837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731599" y="27193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731599" y="4433007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740564" y="527488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732488" y="3565599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188781"/>
              </p:ext>
            </p:extLst>
          </p:nvPr>
        </p:nvGraphicFramePr>
        <p:xfrm>
          <a:off x="2731599" y="6155630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.00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731599" y="7015669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.00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740564" y="7902646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740564" y="88077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r>
                        <a:rPr lang="uk-UA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363299" y="14364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393522" y="99417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2393522" y="1860443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406526" y="2728975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2440509" y="443758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406526" y="5287504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2398450" y="358203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2406830" y="6170861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406526" y="704260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2413642" y="7912299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2413642" y="881941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cxnSp>
        <p:nvCxnSpPr>
          <p:cNvPr id="79" name="Straight Connector 78"/>
          <p:cNvCxnSpPr/>
          <p:nvPr/>
        </p:nvCxnSpPr>
        <p:spPr>
          <a:xfrm>
            <a:off x="1135924" y="124761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135924" y="1009511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135924" y="1863748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35924" y="2736906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137023" y="3595553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135924" y="4451733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35924" y="5320947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35924" y="6182989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35924" y="7055295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135924" y="7896741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135924" y="8813715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147862" y="1864924"/>
            <a:ext cx="159270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Small Medium (SM)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</a:t>
            </a:r>
            <a:r>
              <a:rPr lang="en-US" sz="900" dirty="0"/>
              <a:t> </a:t>
            </a:r>
            <a:r>
              <a:rPr lang="en-US" sz="900" dirty="0" smtClean="0"/>
              <a:t>6-31+G*</a:t>
            </a:r>
          </a:p>
          <a:p>
            <a:r>
              <a:rPr lang="en-US" sz="900" dirty="0" smtClean="0"/>
              <a:t>Rest: 6-31+G*</a:t>
            </a:r>
            <a:endParaRPr 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1152672" y="2735120"/>
            <a:ext cx="15664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Small Medium (</a:t>
            </a:r>
            <a:r>
              <a:rPr lang="en-US" sz="1000" b="1" dirty="0" err="1" smtClean="0"/>
              <a:t>SM_es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6-31+G*</a:t>
            </a:r>
          </a:p>
          <a:p>
            <a:r>
              <a:rPr lang="en-US" sz="900" dirty="0" smtClean="0"/>
              <a:t>Elec Screen </a:t>
            </a:r>
            <a:endParaRPr lang="en-US" sz="900" dirty="0"/>
          </a:p>
        </p:txBody>
      </p:sp>
      <p:sp>
        <p:nvSpPr>
          <p:cNvPr id="59" name="TextBox 58"/>
          <p:cNvSpPr txBox="1"/>
          <p:nvPr/>
        </p:nvSpPr>
        <p:spPr>
          <a:xfrm>
            <a:off x="1140773" y="3590007"/>
            <a:ext cx="15664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Small Medium (</a:t>
            </a:r>
            <a:r>
              <a:rPr lang="en-US" sz="1000" b="1" dirty="0" err="1" smtClean="0"/>
              <a:t>SM_ps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6-31+G*</a:t>
            </a:r>
            <a:endParaRPr lang="en-US" sz="900" dirty="0"/>
          </a:p>
          <a:p>
            <a:r>
              <a:rPr lang="en-US" sz="900" dirty="0" smtClean="0"/>
              <a:t>Polarization Screen 0.3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47862" y="4454780"/>
            <a:ext cx="155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Big (</a:t>
            </a:r>
            <a:r>
              <a:rPr lang="en-US" sz="1000" b="1" dirty="0" err="1" smtClean="0"/>
              <a:t>B_ct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6-311+G*(3d,2f)</a:t>
            </a:r>
          </a:p>
          <a:p>
            <a:r>
              <a:rPr lang="en-US" sz="900" dirty="0" smtClean="0"/>
              <a:t>CT</a:t>
            </a:r>
            <a:endParaRPr lang="en-US" sz="900" dirty="0"/>
          </a:p>
        </p:txBody>
      </p:sp>
      <p:sp>
        <p:nvSpPr>
          <p:cNvPr id="67" name="TextBox 66"/>
          <p:cNvSpPr txBox="1"/>
          <p:nvPr/>
        </p:nvSpPr>
        <p:spPr>
          <a:xfrm>
            <a:off x="1135924" y="5357026"/>
            <a:ext cx="155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Big (B)</a:t>
            </a:r>
          </a:p>
          <a:p>
            <a:r>
              <a:rPr lang="en-US" sz="900" dirty="0" smtClean="0"/>
              <a:t>6-311+G*(3d,2f)</a:t>
            </a:r>
          </a:p>
          <a:p>
            <a:r>
              <a:rPr lang="en-US" sz="900" dirty="0" smtClean="0"/>
              <a:t>No CT*</a:t>
            </a:r>
            <a:endParaRPr lang="en-US" sz="900" dirty="0"/>
          </a:p>
        </p:txBody>
      </p:sp>
      <p:sp>
        <p:nvSpPr>
          <p:cNvPr id="69" name="TextBox 68"/>
          <p:cNvSpPr txBox="1"/>
          <p:nvPr/>
        </p:nvSpPr>
        <p:spPr>
          <a:xfrm>
            <a:off x="1135924" y="6220176"/>
            <a:ext cx="16046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SMB hybrid (</a:t>
            </a:r>
            <a:r>
              <a:rPr lang="en-US" sz="1000" b="1" dirty="0" err="1" smtClean="0"/>
              <a:t>SMB_ct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6-311+G*(3d,2f)</a:t>
            </a:r>
          </a:p>
          <a:p>
            <a:r>
              <a:rPr lang="en-US" sz="900" dirty="0" smtClean="0"/>
              <a:t>CT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35924" y="7084764"/>
            <a:ext cx="16046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SMB hybrid (</a:t>
            </a:r>
            <a:r>
              <a:rPr lang="en-US" sz="1000" b="1" dirty="0" smtClean="0"/>
              <a:t>SMB)</a:t>
            </a:r>
            <a:endParaRPr lang="en-US" sz="1000" b="1" dirty="0" smtClean="0"/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6-311+G*(3d,2f)</a:t>
            </a:r>
          </a:p>
          <a:p>
            <a:r>
              <a:rPr lang="en-US" sz="900" dirty="0" smtClean="0"/>
              <a:t>No CT*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35923" y="7921282"/>
            <a:ext cx="1729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SMB hybrid (</a:t>
            </a:r>
            <a:r>
              <a:rPr lang="en-US" sz="1000" b="1" dirty="0" err="1" smtClean="0"/>
              <a:t>SMB_ct_ps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6-311+G*(3d,2f)</a:t>
            </a:r>
          </a:p>
          <a:p>
            <a:r>
              <a:rPr lang="en-US" sz="900" dirty="0" smtClean="0"/>
              <a:t>CT</a:t>
            </a:r>
          </a:p>
          <a:p>
            <a:r>
              <a:rPr lang="en-US" sz="900" dirty="0" smtClean="0"/>
              <a:t>Polarization Screen 0.3</a:t>
            </a:r>
          </a:p>
          <a:p>
            <a:endParaRPr lang="en-US" sz="900" dirty="0" smtClean="0"/>
          </a:p>
        </p:txBody>
      </p:sp>
      <p:sp>
        <p:nvSpPr>
          <p:cNvPr id="76" name="TextBox 75"/>
          <p:cNvSpPr txBox="1"/>
          <p:nvPr/>
        </p:nvSpPr>
        <p:spPr>
          <a:xfrm>
            <a:off x="1147862" y="8809022"/>
            <a:ext cx="151288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SMB hybrid (</a:t>
            </a:r>
            <a:r>
              <a:rPr lang="en-US" sz="1000" b="1" dirty="0" err="1" smtClean="0"/>
              <a:t>SMB_ps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6-311+G*(3d,2f)</a:t>
            </a:r>
          </a:p>
          <a:p>
            <a:r>
              <a:rPr lang="en-US" sz="900" dirty="0"/>
              <a:t>Polarization Screen 0.3</a:t>
            </a:r>
          </a:p>
          <a:p>
            <a:r>
              <a:rPr lang="en-US" sz="900" dirty="0" smtClean="0"/>
              <a:t>No CT</a:t>
            </a:r>
            <a:r>
              <a:rPr lang="en-US" sz="1000" dirty="0" smtClean="0"/>
              <a:t>*</a:t>
            </a:r>
          </a:p>
          <a:p>
            <a:pPr algn="r"/>
            <a:endParaRPr lang="en-US" sz="1000" dirty="0" smtClean="0"/>
          </a:p>
        </p:txBody>
      </p:sp>
      <p:sp>
        <p:nvSpPr>
          <p:cNvPr id="77" name="TextBox 76"/>
          <p:cNvSpPr txBox="1"/>
          <p:nvPr/>
        </p:nvSpPr>
        <p:spPr>
          <a:xfrm>
            <a:off x="1147862" y="1025175"/>
            <a:ext cx="1496851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Small (S)</a:t>
            </a:r>
          </a:p>
          <a:p>
            <a:r>
              <a:rPr lang="en-US" sz="900" dirty="0" smtClean="0"/>
              <a:t>6-31G*</a:t>
            </a:r>
            <a:endParaRPr lang="en-US" sz="900" dirty="0"/>
          </a:p>
        </p:txBody>
      </p:sp>
      <p:sp>
        <p:nvSpPr>
          <p:cNvPr id="78" name="TextBox 77"/>
          <p:cNvSpPr txBox="1"/>
          <p:nvPr/>
        </p:nvSpPr>
        <p:spPr>
          <a:xfrm>
            <a:off x="1147862" y="149301"/>
            <a:ext cx="1510835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Medium (M)</a:t>
            </a:r>
            <a:endParaRPr lang="en-US" sz="1000" b="1" dirty="0" smtClean="0"/>
          </a:p>
          <a:p>
            <a:r>
              <a:rPr lang="en-US" sz="900" dirty="0" smtClean="0"/>
              <a:t>6-31+G*</a:t>
            </a:r>
            <a:endParaRPr lang="en-US" sz="900" dirty="0"/>
          </a:p>
        </p:txBody>
      </p:sp>
      <p:sp>
        <p:nvSpPr>
          <p:cNvPr id="2" name="TextBox 1"/>
          <p:cNvSpPr txBox="1"/>
          <p:nvPr/>
        </p:nvSpPr>
        <p:spPr>
          <a:xfrm>
            <a:off x="-3780398" y="182570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MSD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19" y="155558"/>
            <a:ext cx="2424688" cy="8244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920" y="1019523"/>
            <a:ext cx="2424688" cy="80855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920" y="1897017"/>
            <a:ext cx="2424688" cy="78724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028" y="2743845"/>
            <a:ext cx="2422579" cy="84580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029" y="3622912"/>
            <a:ext cx="2422578" cy="81326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028" y="4483721"/>
            <a:ext cx="2429772" cy="807747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4105" y="5340984"/>
            <a:ext cx="2414502" cy="83534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4106" y="6233591"/>
            <a:ext cx="2414502" cy="782078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2959" y="7079821"/>
            <a:ext cx="2422842" cy="80136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1692" y="7926974"/>
            <a:ext cx="2414108" cy="86817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1692" y="8831676"/>
            <a:ext cx="2406915" cy="8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8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63453"/>
              </p:ext>
            </p:extLst>
          </p:nvPr>
        </p:nvGraphicFramePr>
        <p:xfrm>
          <a:off x="2731599" y="144472"/>
          <a:ext cx="2009528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1.28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54813"/>
              </p:ext>
            </p:extLst>
          </p:nvPr>
        </p:nvGraphicFramePr>
        <p:xfrm>
          <a:off x="2731599" y="974884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2.40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4.60</a:t>
                      </a:r>
                      <a:endParaRPr lang="hr-H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2.00</a:t>
                      </a:r>
                      <a:endParaRPr lang="is-I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3.42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13299"/>
              </p:ext>
            </p:extLst>
          </p:nvPr>
        </p:nvGraphicFramePr>
        <p:xfrm>
          <a:off x="2731873" y="1844837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63708"/>
              </p:ext>
            </p:extLst>
          </p:nvPr>
        </p:nvGraphicFramePr>
        <p:xfrm>
          <a:off x="2731599" y="27193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0.54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52002"/>
              </p:ext>
            </p:extLst>
          </p:nvPr>
        </p:nvGraphicFramePr>
        <p:xfrm>
          <a:off x="2731599" y="4433007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175345"/>
              </p:ext>
            </p:extLst>
          </p:nvPr>
        </p:nvGraphicFramePr>
        <p:xfrm>
          <a:off x="2740564" y="527488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73682"/>
              </p:ext>
            </p:extLst>
          </p:nvPr>
        </p:nvGraphicFramePr>
        <p:xfrm>
          <a:off x="2732488" y="3565599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02058"/>
              </p:ext>
            </p:extLst>
          </p:nvPr>
        </p:nvGraphicFramePr>
        <p:xfrm>
          <a:off x="2731599" y="6155630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134786"/>
              </p:ext>
            </p:extLst>
          </p:nvPr>
        </p:nvGraphicFramePr>
        <p:xfrm>
          <a:off x="2731599" y="7015669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0.81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30359"/>
              </p:ext>
            </p:extLst>
          </p:nvPr>
        </p:nvGraphicFramePr>
        <p:xfrm>
          <a:off x="2740564" y="7902646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fi-F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0.67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88646"/>
              </p:ext>
            </p:extLst>
          </p:nvPr>
        </p:nvGraphicFramePr>
        <p:xfrm>
          <a:off x="2740564" y="8807722"/>
          <a:ext cx="2009528" cy="85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  <a:gridCol w="502382"/>
                <a:gridCol w="502382"/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0.40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19017"/>
              </p:ext>
            </p:extLst>
          </p:nvPr>
        </p:nvGraphicFramePr>
        <p:xfrm>
          <a:off x="2363299" y="14364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211252"/>
              </p:ext>
            </p:extLst>
          </p:nvPr>
        </p:nvGraphicFramePr>
        <p:xfrm>
          <a:off x="2393522" y="99417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768693"/>
              </p:ext>
            </p:extLst>
          </p:nvPr>
        </p:nvGraphicFramePr>
        <p:xfrm>
          <a:off x="2393522" y="1860443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95844"/>
              </p:ext>
            </p:extLst>
          </p:nvPr>
        </p:nvGraphicFramePr>
        <p:xfrm>
          <a:off x="2406526" y="2728975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87894"/>
              </p:ext>
            </p:extLst>
          </p:nvPr>
        </p:nvGraphicFramePr>
        <p:xfrm>
          <a:off x="2440509" y="443758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63069"/>
              </p:ext>
            </p:extLst>
          </p:nvPr>
        </p:nvGraphicFramePr>
        <p:xfrm>
          <a:off x="2406526" y="5287504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6990"/>
              </p:ext>
            </p:extLst>
          </p:nvPr>
        </p:nvGraphicFramePr>
        <p:xfrm>
          <a:off x="2398450" y="358203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2810"/>
              </p:ext>
            </p:extLst>
          </p:nvPr>
        </p:nvGraphicFramePr>
        <p:xfrm>
          <a:off x="2406830" y="6170861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03289"/>
              </p:ext>
            </p:extLst>
          </p:nvPr>
        </p:nvGraphicFramePr>
        <p:xfrm>
          <a:off x="2406526" y="7042607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72804"/>
              </p:ext>
            </p:extLst>
          </p:nvPr>
        </p:nvGraphicFramePr>
        <p:xfrm>
          <a:off x="2413642" y="7912299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805"/>
              </p:ext>
            </p:extLst>
          </p:nvPr>
        </p:nvGraphicFramePr>
        <p:xfrm>
          <a:off x="2413642" y="8819410"/>
          <a:ext cx="502382" cy="831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82"/>
              </a:tblGrid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  <a:endParaRPr lang="uk-UA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Elec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Exch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0862">
                <a:tc>
                  <a:txBody>
                    <a:bodyPr/>
                    <a:lstStyle/>
                    <a:p>
                      <a:pPr algn="r" fontAlgn="b"/>
                      <a:r>
                        <a:rPr lang="nb-NO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70168">
                <a:tc>
                  <a:txBody>
                    <a:bodyPr/>
                    <a:lstStyle/>
                    <a:p>
                      <a:pPr algn="r" fontAlgn="b"/>
                      <a:r>
                        <a:rPr lang="pt-B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Disp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147862" y="1864924"/>
            <a:ext cx="159270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Small Medium (SM)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</a:t>
            </a:r>
            <a:r>
              <a:rPr lang="en-US" sz="900" dirty="0"/>
              <a:t> </a:t>
            </a:r>
            <a:r>
              <a:rPr lang="en-US" sz="900" dirty="0" smtClean="0"/>
              <a:t>6-31+G*</a:t>
            </a:r>
          </a:p>
          <a:p>
            <a:r>
              <a:rPr lang="en-US" sz="900" dirty="0" smtClean="0"/>
              <a:t>Rest: 6-31+G*</a:t>
            </a:r>
            <a:endParaRPr lang="en-US" sz="900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1135924" y="124761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135924" y="999783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135924" y="1897017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35924" y="2736906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137023" y="3595553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135924" y="4451733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35924" y="5320947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35924" y="6182989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35924" y="7055295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135924" y="7896741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135924" y="8813715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152672" y="2735120"/>
            <a:ext cx="15664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Small Medium (</a:t>
            </a:r>
            <a:r>
              <a:rPr lang="en-US" sz="1000" b="1" dirty="0" err="1" smtClean="0"/>
              <a:t>SM_es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6-31+G*</a:t>
            </a:r>
          </a:p>
          <a:p>
            <a:r>
              <a:rPr lang="en-US" sz="900" dirty="0" smtClean="0"/>
              <a:t>Elec Screen </a:t>
            </a:r>
            <a:endParaRPr lang="en-US" sz="900" dirty="0"/>
          </a:p>
        </p:txBody>
      </p:sp>
      <p:sp>
        <p:nvSpPr>
          <p:cNvPr id="91" name="TextBox 90"/>
          <p:cNvSpPr txBox="1"/>
          <p:nvPr/>
        </p:nvSpPr>
        <p:spPr>
          <a:xfrm>
            <a:off x="1140773" y="3590007"/>
            <a:ext cx="15664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Small Medium (</a:t>
            </a:r>
            <a:r>
              <a:rPr lang="en-US" sz="1000" b="1" dirty="0" err="1" smtClean="0"/>
              <a:t>SM_ps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6-31+G*</a:t>
            </a:r>
            <a:endParaRPr lang="en-US" sz="900" dirty="0"/>
          </a:p>
          <a:p>
            <a:r>
              <a:rPr lang="en-US" sz="900" dirty="0" smtClean="0"/>
              <a:t>Polarization Screen 0.3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47862" y="4454780"/>
            <a:ext cx="155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Big (</a:t>
            </a:r>
            <a:r>
              <a:rPr lang="en-US" sz="1000" b="1" dirty="0" err="1" smtClean="0"/>
              <a:t>B_ct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6-311+G*(3d,2f)</a:t>
            </a:r>
          </a:p>
          <a:p>
            <a:r>
              <a:rPr lang="en-US" sz="900" dirty="0" smtClean="0"/>
              <a:t>CT</a:t>
            </a:r>
            <a:endParaRPr lang="en-US" sz="900" dirty="0"/>
          </a:p>
        </p:txBody>
      </p:sp>
      <p:sp>
        <p:nvSpPr>
          <p:cNvPr id="93" name="TextBox 92"/>
          <p:cNvSpPr txBox="1"/>
          <p:nvPr/>
        </p:nvSpPr>
        <p:spPr>
          <a:xfrm>
            <a:off x="1135924" y="5357026"/>
            <a:ext cx="155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Big (B)</a:t>
            </a:r>
          </a:p>
          <a:p>
            <a:r>
              <a:rPr lang="en-US" sz="900" dirty="0" smtClean="0"/>
              <a:t>6-311+G*(3d,2f)</a:t>
            </a:r>
          </a:p>
          <a:p>
            <a:r>
              <a:rPr lang="en-US" sz="900" dirty="0" smtClean="0"/>
              <a:t>No CT*</a:t>
            </a:r>
            <a:endParaRPr lang="en-US" sz="900" dirty="0"/>
          </a:p>
        </p:txBody>
      </p:sp>
      <p:sp>
        <p:nvSpPr>
          <p:cNvPr id="94" name="TextBox 93"/>
          <p:cNvSpPr txBox="1"/>
          <p:nvPr/>
        </p:nvSpPr>
        <p:spPr>
          <a:xfrm>
            <a:off x="1135924" y="6220176"/>
            <a:ext cx="16046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SMB hybrid (</a:t>
            </a:r>
            <a:r>
              <a:rPr lang="en-US" sz="1000" b="1" dirty="0" err="1" smtClean="0"/>
              <a:t>SMB_ct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6-311+G*(3d,2f)</a:t>
            </a:r>
          </a:p>
          <a:p>
            <a:r>
              <a:rPr lang="en-US" sz="900" dirty="0" smtClean="0"/>
              <a:t>CT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135924" y="7084764"/>
            <a:ext cx="16046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SMB hybrid (</a:t>
            </a:r>
            <a:r>
              <a:rPr lang="en-US" sz="1000" b="1" dirty="0" smtClean="0"/>
              <a:t>SMB)</a:t>
            </a:r>
            <a:endParaRPr lang="en-US" sz="1000" b="1" dirty="0" smtClean="0"/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6-311+G*(3d,2f)</a:t>
            </a:r>
          </a:p>
          <a:p>
            <a:r>
              <a:rPr lang="en-US" sz="900" dirty="0" smtClean="0"/>
              <a:t>No CT*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35923" y="7921282"/>
            <a:ext cx="1729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SMB hybrid (</a:t>
            </a:r>
            <a:r>
              <a:rPr lang="en-US" sz="1000" b="1" dirty="0" err="1" smtClean="0"/>
              <a:t>SMB_ct_ps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6-311+G*(3d,2f)</a:t>
            </a:r>
          </a:p>
          <a:p>
            <a:r>
              <a:rPr lang="en-US" sz="900" dirty="0" smtClean="0"/>
              <a:t>CT</a:t>
            </a:r>
          </a:p>
          <a:p>
            <a:r>
              <a:rPr lang="en-US" sz="900" dirty="0" smtClean="0"/>
              <a:t>Polarization Screen 0.3</a:t>
            </a:r>
          </a:p>
          <a:p>
            <a:endParaRPr lang="en-US" sz="900" dirty="0" smtClean="0"/>
          </a:p>
        </p:txBody>
      </p:sp>
      <p:sp>
        <p:nvSpPr>
          <p:cNvPr id="97" name="TextBox 96"/>
          <p:cNvSpPr txBox="1"/>
          <p:nvPr/>
        </p:nvSpPr>
        <p:spPr>
          <a:xfrm>
            <a:off x="1147862" y="8809022"/>
            <a:ext cx="151288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SMB hybrid (</a:t>
            </a:r>
            <a:r>
              <a:rPr lang="en-US" sz="1000" b="1" dirty="0" err="1" smtClean="0"/>
              <a:t>SMB_ps</a:t>
            </a:r>
            <a:r>
              <a:rPr lang="en-US" sz="1000" b="1" dirty="0" smtClean="0"/>
              <a:t>)</a:t>
            </a:r>
          </a:p>
          <a:p>
            <a:r>
              <a:rPr lang="en-US" sz="900" dirty="0" smtClean="0"/>
              <a:t>Aryl multipoles: 6-31G*</a:t>
            </a:r>
          </a:p>
          <a:p>
            <a:r>
              <a:rPr lang="en-US" sz="900" dirty="0" smtClean="0"/>
              <a:t>Non-aryl multipoles: 6-31+G*</a:t>
            </a:r>
          </a:p>
          <a:p>
            <a:r>
              <a:rPr lang="en-US" sz="900" dirty="0" smtClean="0"/>
              <a:t>Rest: 6-311+G*(3d,2f)</a:t>
            </a:r>
          </a:p>
          <a:p>
            <a:r>
              <a:rPr lang="en-US" sz="900" dirty="0"/>
              <a:t>Polarization Screen 0.3</a:t>
            </a:r>
          </a:p>
          <a:p>
            <a:r>
              <a:rPr lang="en-US" sz="900" dirty="0" smtClean="0"/>
              <a:t>No CT</a:t>
            </a:r>
            <a:r>
              <a:rPr lang="en-US" sz="1000" dirty="0" smtClean="0"/>
              <a:t>*</a:t>
            </a:r>
          </a:p>
          <a:p>
            <a:pPr algn="r"/>
            <a:endParaRPr lang="en-US" sz="1000" dirty="0" smtClean="0"/>
          </a:p>
        </p:txBody>
      </p:sp>
      <p:sp>
        <p:nvSpPr>
          <p:cNvPr id="98" name="TextBox 97"/>
          <p:cNvSpPr txBox="1"/>
          <p:nvPr/>
        </p:nvSpPr>
        <p:spPr>
          <a:xfrm>
            <a:off x="1147862" y="994695"/>
            <a:ext cx="1496851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Small (S)</a:t>
            </a:r>
          </a:p>
          <a:p>
            <a:r>
              <a:rPr lang="en-US" sz="900" dirty="0" smtClean="0"/>
              <a:t>6-31G*</a:t>
            </a:r>
            <a:endParaRPr lang="en-US" sz="900" dirty="0"/>
          </a:p>
        </p:txBody>
      </p:sp>
      <p:sp>
        <p:nvSpPr>
          <p:cNvPr id="99" name="TextBox 98"/>
          <p:cNvSpPr txBox="1"/>
          <p:nvPr/>
        </p:nvSpPr>
        <p:spPr>
          <a:xfrm>
            <a:off x="1147862" y="118821"/>
            <a:ext cx="1510835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Medium (M)</a:t>
            </a:r>
            <a:endParaRPr lang="en-US" sz="1000" b="1" dirty="0" smtClean="0"/>
          </a:p>
          <a:p>
            <a:r>
              <a:rPr lang="en-US" sz="900" dirty="0" smtClean="0"/>
              <a:t>6-31+G*</a:t>
            </a:r>
            <a:endParaRPr lang="en-US" sz="900" dirty="0"/>
          </a:p>
        </p:txBody>
      </p:sp>
      <p:sp>
        <p:nvSpPr>
          <p:cNvPr id="2" name="TextBox 1"/>
          <p:cNvSpPr txBox="1"/>
          <p:nvPr/>
        </p:nvSpPr>
        <p:spPr>
          <a:xfrm>
            <a:off x="-4240317" y="101393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MAD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06" y="6233591"/>
            <a:ext cx="2414502" cy="78207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959" y="7079821"/>
            <a:ext cx="2422842" cy="80136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31" y="138278"/>
            <a:ext cx="2429776" cy="8584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402" y="1006449"/>
            <a:ext cx="2428206" cy="8890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831" y="1910534"/>
            <a:ext cx="2429776" cy="8108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832" y="2769323"/>
            <a:ext cx="2429776" cy="8056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8831" y="3628252"/>
            <a:ext cx="2432842" cy="8111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9991" y="4478481"/>
            <a:ext cx="2432244" cy="8330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4583" y="5355918"/>
            <a:ext cx="2437652" cy="8064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1692" y="7911417"/>
            <a:ext cx="2406915" cy="8843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1692" y="8855985"/>
            <a:ext cx="2406915" cy="8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5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7150"/>
            <a:ext cx="6096000" cy="99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0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5618" cy="2279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18" y="0"/>
            <a:ext cx="2195617" cy="2279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35" y="0"/>
            <a:ext cx="2195618" cy="2279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9374"/>
            <a:ext cx="2182852" cy="2266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29" y="2260265"/>
            <a:ext cx="2201260" cy="2285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" y="4539639"/>
            <a:ext cx="2182853" cy="2266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04" y="4526387"/>
            <a:ext cx="2201259" cy="2285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" y="6805761"/>
            <a:ext cx="2164447" cy="2247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57" y="6779258"/>
            <a:ext cx="2164446" cy="22470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35" y="2233076"/>
            <a:ext cx="2274247" cy="23610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17" y="4512451"/>
            <a:ext cx="2297489" cy="23851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885" y="9767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a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254915" y="11290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(b)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450532" y="1227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(c)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2301" y="237705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(d)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254915" y="234706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(e)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317" y="46373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(f)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247536" y="4594080"/>
            <a:ext cx="43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(g)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490938" y="230076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(h)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5964" y="689758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 err="1" smtClean="0"/>
              <a:t>i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274434" y="6861198"/>
            <a:ext cx="39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j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507021" y="453731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(k)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9026271"/>
            <a:ext cx="7240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(a)Small; (b) Small-Medium; (c) Small-Medium (d) Small-Medium with elec. screens; (e) Small-Medium with polar. screens (f) Big with CT; (g) Big </a:t>
            </a:r>
            <a:r>
              <a:rPr lang="en-US" sz="1600" dirty="0"/>
              <a:t>w</a:t>
            </a:r>
            <a:r>
              <a:rPr lang="en-US" sz="1600" dirty="0" smtClean="0"/>
              <a:t>ithout CT; (h) </a:t>
            </a:r>
            <a:r>
              <a:rPr lang="en-US" sz="1600" dirty="0"/>
              <a:t>Small-Medium-Big with CT and pol. Screens</a:t>
            </a:r>
            <a:r>
              <a:rPr lang="en-US" sz="1600" dirty="0" smtClean="0"/>
              <a:t>; (</a:t>
            </a:r>
            <a:r>
              <a:rPr lang="en-US" sz="1600" dirty="0" err="1" smtClean="0"/>
              <a:t>i</a:t>
            </a:r>
            <a:r>
              <a:rPr lang="en-US" sz="1600" dirty="0" smtClean="0"/>
              <a:t>) Small-Medium-Big with CT (</a:t>
            </a:r>
            <a:r>
              <a:rPr lang="en-US" sz="1600" dirty="0"/>
              <a:t>j</a:t>
            </a:r>
            <a:r>
              <a:rPr lang="en-US" sz="1600" dirty="0" smtClean="0"/>
              <a:t>);  Small-Medium-Big with CT; (k) Small-Medium-Big with pol. Screens.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5754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09967" cy="250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67" y="1"/>
            <a:ext cx="2390633" cy="2481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-12699"/>
            <a:ext cx="2409967" cy="2501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2409967" cy="2501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67" y="2450009"/>
            <a:ext cx="2387600" cy="2478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8409"/>
            <a:ext cx="2409967" cy="2501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67" y="4888409"/>
            <a:ext cx="2398781" cy="249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197"/>
            <a:ext cx="2409967" cy="2501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67" y="7315197"/>
            <a:ext cx="2409968" cy="25019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02" y="2452205"/>
            <a:ext cx="2412398" cy="25044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02" y="4891692"/>
            <a:ext cx="2398781" cy="24902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872" y="1140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a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495839" y="13267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(b)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86472" y="11400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(c)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1063" y="258972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(d)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99046" y="261051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(e)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9828" y="501530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(f)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529795" y="4998728"/>
            <a:ext cx="43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(g)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874727" y="257522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(h)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247" y="748364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 err="1" smtClean="0"/>
              <a:t>i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570158" y="7483643"/>
            <a:ext cx="39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j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887551" y="506013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(k)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9704522"/>
            <a:ext cx="7240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(a)Small; (b) Small-Medium; (c) Small-Medium (d) Small-Medium with elec. screens; (e) Small-Medium with polar. screens (f) Big with CT; (g) Big </a:t>
            </a:r>
            <a:r>
              <a:rPr lang="en-US" sz="1600" dirty="0"/>
              <a:t>w</a:t>
            </a:r>
            <a:r>
              <a:rPr lang="en-US" sz="1600" dirty="0" smtClean="0"/>
              <a:t>ithout CT; (h) </a:t>
            </a:r>
            <a:r>
              <a:rPr lang="en-US" sz="1600" dirty="0"/>
              <a:t>Small-Medium-Big with CT and pol. Screens</a:t>
            </a:r>
            <a:r>
              <a:rPr lang="en-US" sz="1600" dirty="0" smtClean="0"/>
              <a:t>; (</a:t>
            </a:r>
            <a:r>
              <a:rPr lang="en-US" sz="1600" dirty="0" err="1" smtClean="0"/>
              <a:t>i</a:t>
            </a:r>
            <a:r>
              <a:rPr lang="en-US" sz="1600" dirty="0" smtClean="0"/>
              <a:t>) Small-Medium-Big with CT (</a:t>
            </a:r>
            <a:r>
              <a:rPr lang="en-US" sz="1600" dirty="0"/>
              <a:t>j</a:t>
            </a:r>
            <a:r>
              <a:rPr lang="en-US" sz="1600" dirty="0" smtClean="0"/>
              <a:t>);  Small-Medium-Big with CT; (k) Small-Medium-Big with pol. screens.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693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14300"/>
            <a:ext cx="7213600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6749</TotalTime>
  <Words>2712</Words>
  <Application>Microsoft Macintosh PowerPoint</Application>
  <PresentationFormat>Custom</PresentationFormat>
  <Paragraphs>1573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Yen H Bui</dc:creator>
  <cp:keywords/>
  <dc:description/>
  <cp:lastModifiedBy>Yen H Bui</cp:lastModifiedBy>
  <cp:revision>68</cp:revision>
  <dcterms:created xsi:type="dcterms:W3CDTF">2016-05-16T12:12:16Z</dcterms:created>
  <dcterms:modified xsi:type="dcterms:W3CDTF">2016-05-29T00:58:15Z</dcterms:modified>
  <cp:category/>
</cp:coreProperties>
</file>